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6" r:id="rId3"/>
  </p:sldMasterIdLst>
  <p:notesMasterIdLst>
    <p:notesMasterId r:id="rId44"/>
  </p:notesMasterIdLst>
  <p:handoutMasterIdLst>
    <p:handoutMasterId r:id="rId45"/>
  </p:handoutMasterIdLst>
  <p:sldIdLst>
    <p:sldId id="473" r:id="rId4"/>
    <p:sldId id="389" r:id="rId5"/>
    <p:sldId id="391" r:id="rId6"/>
    <p:sldId id="392" r:id="rId7"/>
    <p:sldId id="393" r:id="rId8"/>
    <p:sldId id="394" r:id="rId9"/>
    <p:sldId id="396" r:id="rId10"/>
    <p:sldId id="397" r:id="rId11"/>
    <p:sldId id="395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427" r:id="rId42"/>
    <p:sldId id="388" r:id="rId43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5329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66"/>
    <a:srgbClr val="FFCCCC"/>
    <a:srgbClr val="FFCCFF"/>
    <a:srgbClr val="ED7A68"/>
    <a:srgbClr val="FFBFBB"/>
    <a:srgbClr val="598377"/>
    <a:srgbClr val="F1FFF3"/>
    <a:srgbClr val="F1F7F3"/>
    <a:srgbClr val="4AB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328" y="56"/>
      </p:cViewPr>
      <p:guideLst>
        <p:guide orient="horz" pos="2205"/>
        <p:guide orient="horz" pos="618"/>
        <p:guide pos="5329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EC479-5CD3-49DB-8E01-75FE858C9593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A098-1340-411A-8806-E8DFC309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ACD1-D2EF-4AD6-85F0-F1DC9286355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554EB-A0AF-4714-9A56-6E72806DA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4222903"/>
            <a:ext cx="7991475" cy="158806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 교안의 저작권은 저자인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에게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교수님과 </a:t>
            </a:r>
            <a:r>
              <a:rPr kumimoji="0" lang="ko-KR" altLang="en-US" sz="1400" u="none" dirty="0" err="1">
                <a:solidFill>
                  <a:srgbClr val="222222"/>
                </a:solidFill>
                <a:ea typeface="맑은 고딕" pitchFamily="50" charset="-127"/>
              </a:rPr>
              <a:t>강사님께만</a:t>
            </a: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 강의 보조자료로 제공되는 것으로 무단으로 전제하거나 학습자에게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332656"/>
            <a:ext cx="8616934" cy="6264695"/>
          </a:xfrm>
          <a:prstGeom prst="roundRect">
            <a:avLst>
              <a:gd name="adj" fmla="val 1709"/>
            </a:avLst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5E141-F003-45C2-A4F6-A53321F5C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3209" y="5762799"/>
            <a:ext cx="817866" cy="715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E39C0-CFEC-4249-92BD-D6E01B4E4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828" y="548680"/>
            <a:ext cx="7968247" cy="3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977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7550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3E55E-5465-418B-929A-AF1452E546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BF1DE-437E-469B-9445-833777DA7272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77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9120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837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7691A-1989-4E0A-92A0-C0FBCB43C4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6F0C-184D-421F-8ABD-8D599F249A8A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6018500" y="4994012"/>
            <a:ext cx="2605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표준 입출력 함수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03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0C0CB-1EFA-4FD5-B71C-A73FF01AC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7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61731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/40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0C15C9B-1F04-4D62-A656-27B59E6B8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1"/>
            <a:ext cx="8642350" cy="5690999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171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131918" y="457740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/40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3A43F-DAC9-4D52-B461-961613212BCF}"/>
              </a:ext>
            </a:extLst>
          </p:cNvPr>
          <p:cNvSpPr/>
          <p:nvPr userDrawn="1"/>
        </p:nvSpPr>
        <p:spPr>
          <a:xfrm>
            <a:off x="239033" y="0"/>
            <a:ext cx="720080" cy="951334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77CCE-A086-4E6C-8AC7-3631D3576496}"/>
              </a:ext>
            </a:extLst>
          </p:cNvPr>
          <p:cNvSpPr txBox="1"/>
          <p:nvPr userDrawn="1"/>
        </p:nvSpPr>
        <p:spPr>
          <a:xfrm>
            <a:off x="211978" y="554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SECTION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00318"/>
            <a:ext cx="8642350" cy="5297034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274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/40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0825" y="548680"/>
            <a:ext cx="8642350" cy="5904656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088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789C1E2B-2397-48F3-A14A-758CE26731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/39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9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75C79-3BA8-4BBF-9EE3-3C0F87F72D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933056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49BD-C64F-4373-BF70-30E5B3D8B5BE}"/>
              </a:ext>
            </a:extLst>
          </p:cNvPr>
          <p:cNvSpPr txBox="1"/>
          <p:nvPr userDrawn="1"/>
        </p:nvSpPr>
        <p:spPr>
          <a:xfrm>
            <a:off x="2056731" y="334770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성공과 실패는 모두 나의 선택에서 시작됩니다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4E25F-312D-46F1-B18D-2426EE871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1966" y="960424"/>
            <a:ext cx="2100065" cy="190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45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76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8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79" r:id="rId4"/>
    <p:sldLayoutId id="2147483680" r:id="rId5"/>
    <p:sldLayoutId id="2147483678" r:id="rId6"/>
    <p:sldLayoutId id="2147483663" r:id="rId7"/>
    <p:sldLayoutId id="2147483665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achefriends.org/index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830292-312F-4DF9-AEC8-245FCE036118}"/>
              </a:ext>
            </a:extLst>
          </p:cNvPr>
          <p:cNvSpPr/>
          <p:nvPr/>
        </p:nvSpPr>
        <p:spPr>
          <a:xfrm>
            <a:off x="2915816" y="5000982"/>
            <a:ext cx="5707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PHP </a:t>
            </a: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프로그래밍 환경 구축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943BDD-F09F-4061-A34D-8436D0362E91}"/>
              </a:ext>
            </a:extLst>
          </p:cNvPr>
          <p:cNvSpPr/>
          <p:nvPr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01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EDCB7-E210-4298-B9BB-25F95B73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6497B7-9741-4D3A-A3A7-0FE891DFDDE4}"/>
              </a:ext>
            </a:extLst>
          </p:cNvPr>
          <p:cNvSpPr/>
          <p:nvPr/>
        </p:nvSpPr>
        <p:spPr>
          <a:xfrm>
            <a:off x="8316416" y="6597352"/>
            <a:ext cx="827584" cy="24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6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3B4EEE5-A371-432E-80F5-2AD4B124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1" y="620688"/>
            <a:ext cx="8644672" cy="509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22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72DAC2-55FC-4211-9511-29E821CBE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1" y="692696"/>
            <a:ext cx="8500656" cy="46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8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52FF2E2-E802-4F7B-99A0-8C375C2C4BD0}"/>
              </a:ext>
            </a:extLst>
          </p:cNvPr>
          <p:cNvGrpSpPr/>
          <p:nvPr/>
        </p:nvGrpSpPr>
        <p:grpSpPr>
          <a:xfrm>
            <a:off x="367072" y="764704"/>
            <a:ext cx="6653200" cy="4712568"/>
            <a:chOff x="367072" y="764704"/>
            <a:chExt cx="6653200" cy="47125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06A52F5-A4B6-4985-BDB0-DB65A0B53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072" y="764704"/>
              <a:ext cx="6653200" cy="31589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6DB2E8-F747-4C4C-BE79-26C8A7B5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478046" cy="4280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40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4660DB-B67F-4888-9CAE-5C2DC771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89" y="733843"/>
            <a:ext cx="8554804" cy="54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12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4C6E44-DA81-43C8-B97C-FEB9EFF05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332656"/>
            <a:ext cx="8642350" cy="1080120"/>
          </a:xfrm>
        </p:spPr>
        <p:txBody>
          <a:bodyPr>
            <a:normAutofit/>
          </a:bodyPr>
          <a:lstStyle/>
          <a:p>
            <a:r>
              <a:rPr lang="en-US" altLang="ko-KR" dirty="0"/>
              <a:t>XAMPP</a:t>
            </a:r>
            <a:r>
              <a:rPr lang="ko-KR" altLang="en-US" dirty="0"/>
              <a:t>에서 사용할 모듈 선택</a:t>
            </a:r>
            <a:endParaRPr lang="en-US" altLang="ko-KR" dirty="0"/>
          </a:p>
          <a:p>
            <a:pPr lvl="1"/>
            <a:r>
              <a:rPr lang="ko-KR" altLang="en-US" dirty="0"/>
              <a:t>컨트롤 패널 실행파일 경로 </a:t>
            </a:r>
            <a:r>
              <a:rPr lang="en-US" altLang="ko-KR" dirty="0">
                <a:sym typeface="Wingdings" panose="05000000000000000000" pitchFamily="2" charset="2"/>
              </a:rPr>
              <a:t> d:\xampp\xampp-control.exe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495B62-758D-4E72-A26D-E57A7BCD8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8424936" cy="55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2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DC4A0A-ED60-4134-B4AB-6E3D7732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9144000" cy="59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B2ADF-9817-40B1-B065-922FD54D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 구동과 </a:t>
            </a:r>
            <a:r>
              <a:rPr lang="en-US" altLang="ko-KR" dirty="0"/>
              <a:t>DB </a:t>
            </a:r>
            <a:r>
              <a:rPr lang="ko-KR" altLang="en-US" dirty="0"/>
              <a:t>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A48A7-D93B-4773-A2AC-FF2A930323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124744"/>
            <a:ext cx="8642350" cy="474662"/>
          </a:xfrm>
        </p:spPr>
        <p:txBody>
          <a:bodyPr/>
          <a:lstStyle/>
          <a:p>
            <a:r>
              <a:rPr lang="en-US" altLang="ko-KR" dirty="0"/>
              <a:t>Apache </a:t>
            </a:r>
            <a:r>
              <a:rPr lang="ko-KR" altLang="en-US" dirty="0"/>
              <a:t>웹 서버 구동 확인</a:t>
            </a:r>
            <a:endParaRPr lang="en-US" altLang="ko-KR" dirty="0"/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B3AD9F3F-36FF-4F1E-9896-257B1CD407D4}"/>
              </a:ext>
            </a:extLst>
          </p:cNvPr>
          <p:cNvSpPr txBox="1">
            <a:spLocks/>
          </p:cNvSpPr>
          <p:nvPr/>
        </p:nvSpPr>
        <p:spPr>
          <a:xfrm>
            <a:off x="235191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03</a:t>
            </a:r>
            <a:endParaRPr lang="ko-KR" altLang="en-US" sz="3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35899-ED7B-43E8-B72B-C93515B0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0" y="1556792"/>
            <a:ext cx="7524328" cy="507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4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93175E9-F9DC-4FF3-A6D1-3722530A88E8}"/>
              </a:ext>
            </a:extLst>
          </p:cNvPr>
          <p:cNvGrpSpPr/>
          <p:nvPr/>
        </p:nvGrpSpPr>
        <p:grpSpPr>
          <a:xfrm>
            <a:off x="395536" y="548680"/>
            <a:ext cx="8280920" cy="4395616"/>
            <a:chOff x="395536" y="548680"/>
            <a:chExt cx="8280920" cy="439561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87B638F-0981-4ED3-914E-3CEAB49BC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548680"/>
              <a:ext cx="8280920" cy="77331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B8FEED-675F-486E-81A1-46F05DFFD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484785"/>
              <a:ext cx="5256584" cy="3459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4636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4C6E44-DA81-43C8-B97C-FEB9EFF05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271534"/>
            <a:ext cx="8642350" cy="432048"/>
          </a:xfrm>
        </p:spPr>
        <p:txBody>
          <a:bodyPr>
            <a:norm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/>
              <a:t>접속과 종료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857DAF-8E58-4309-8FB4-E8BB63F0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873"/>
            <a:ext cx="9144000" cy="59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5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A1809B-B4B7-4D14-BE7A-23987FDB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8640960" cy="50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9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ECB90E-C6D9-4029-9859-8DED429E0167}"/>
              </a:ext>
            </a:extLst>
          </p:cNvPr>
          <p:cNvGrpSpPr/>
          <p:nvPr/>
        </p:nvGrpSpPr>
        <p:grpSpPr>
          <a:xfrm>
            <a:off x="0" y="225390"/>
            <a:ext cx="9144000" cy="6407219"/>
            <a:chOff x="0" y="225390"/>
            <a:chExt cx="9144000" cy="64072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B6AE32-2B87-4F49-A9CE-DF6618559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5390"/>
              <a:ext cx="9144000" cy="640721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94B46D4-C332-471B-877A-2CD0F63AE638}"/>
                </a:ext>
              </a:extLst>
            </p:cNvPr>
            <p:cNvSpPr/>
            <p:nvPr/>
          </p:nvSpPr>
          <p:spPr>
            <a:xfrm>
              <a:off x="7308304" y="5373216"/>
              <a:ext cx="1296144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D694A9-52C7-4918-9918-F701E9244E08}"/>
              </a:ext>
            </a:extLst>
          </p:cNvPr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D36E5-7AD7-4A68-991D-E17A9AE64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132857"/>
            <a:ext cx="5544616" cy="17049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4E6183-42F5-4760-80CC-15BBF741ABAB}"/>
              </a:ext>
            </a:extLst>
          </p:cNvPr>
          <p:cNvSpPr/>
          <p:nvPr/>
        </p:nvSpPr>
        <p:spPr>
          <a:xfrm>
            <a:off x="0" y="6676594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12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F5008B-C090-443E-9AC1-B6A92BD5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8640960" cy="46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74E0DB-89F7-45B9-A921-3DBF31899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PHP </a:t>
            </a:r>
            <a:r>
              <a:rPr lang="ko-KR" altLang="en-US" dirty="0"/>
              <a:t>개발 에디터 설치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ko-KR" altLang="en-US" dirty="0"/>
              <a:t>에디터의 종류</a:t>
            </a:r>
            <a:endParaRPr lang="en-US" altLang="ko-KR" dirty="0"/>
          </a:p>
          <a:p>
            <a:pPr lvl="2"/>
            <a:r>
              <a:rPr lang="ko-KR" altLang="en-US" dirty="0"/>
              <a:t>텍스트 기반 스크립트로 별도의 개발도구 없이 메모장이나 텍스트 편집기 등을 이용하여 작성 가능</a:t>
            </a:r>
            <a:endParaRPr lang="en-US" altLang="ko-KR" dirty="0"/>
          </a:p>
          <a:p>
            <a:pPr lvl="2"/>
            <a:r>
              <a:rPr lang="en-US" altLang="ko-KR" dirty="0"/>
              <a:t>PHP </a:t>
            </a:r>
            <a:r>
              <a:rPr lang="ko-KR" altLang="en-US" dirty="0"/>
              <a:t>실습을 위해 사용되는 에디터들은 </a:t>
            </a:r>
            <a:r>
              <a:rPr lang="en-US" altLang="ko-KR" dirty="0" err="1"/>
              <a:t>EditPlus</a:t>
            </a:r>
            <a:r>
              <a:rPr lang="en-US" altLang="ko-KR" dirty="0"/>
              <a:t>, </a:t>
            </a:r>
            <a:r>
              <a:rPr lang="en-US" altLang="ko-KR" dirty="0" err="1"/>
              <a:t>DesyEdit</a:t>
            </a:r>
            <a:r>
              <a:rPr lang="en-US" altLang="ko-KR" dirty="0"/>
              <a:t>, </a:t>
            </a:r>
            <a:r>
              <a:rPr lang="en-US" altLang="ko-KR" dirty="0" err="1"/>
              <a:t>UltraEdit</a:t>
            </a:r>
            <a:r>
              <a:rPr lang="en-US" altLang="ko-KR" dirty="0"/>
              <a:t>, </a:t>
            </a:r>
            <a:r>
              <a:rPr lang="en-US" altLang="ko-KR" dirty="0" err="1"/>
              <a:t>AcroEdit</a:t>
            </a:r>
            <a:r>
              <a:rPr lang="en-US" altLang="ko-KR" dirty="0"/>
              <a:t>, Sublime Text, </a:t>
            </a:r>
            <a:r>
              <a:rPr lang="en-US" altLang="ko-KR" dirty="0" err="1"/>
              <a:t>Aptana</a:t>
            </a:r>
            <a:r>
              <a:rPr lang="en-US" altLang="ko-KR" dirty="0"/>
              <a:t> Studio, Notepad++, Eclipse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여기서는 </a:t>
            </a:r>
            <a:r>
              <a:rPr lang="en-US" altLang="ko-KR" dirty="0"/>
              <a:t>Notepad++</a:t>
            </a:r>
            <a:r>
              <a:rPr lang="ko-KR" altLang="en-US" dirty="0"/>
              <a:t>를 기반으로 </a:t>
            </a:r>
            <a:r>
              <a:rPr lang="en-US" altLang="ko-KR" dirty="0"/>
              <a:t>PHP </a:t>
            </a:r>
            <a:r>
              <a:rPr lang="ko-KR" altLang="en-US" dirty="0"/>
              <a:t>개발환경 설정 및 소스 작성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Notepad++ </a:t>
            </a:r>
            <a:r>
              <a:rPr lang="ko-KR" altLang="en-US" dirty="0"/>
              <a:t>다운로드 및 설치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/>
              <a:t>Notepad++</a:t>
            </a:r>
            <a:r>
              <a:rPr lang="ko-KR" altLang="en-US" dirty="0"/>
              <a:t>는 다양한 언어를 사용하여 개발할 수 있는 무료 개발 툴</a:t>
            </a:r>
            <a:endParaRPr lang="en-US" altLang="ko-KR" dirty="0"/>
          </a:p>
          <a:p>
            <a:pPr lvl="1"/>
            <a:r>
              <a:rPr lang="en-US" altLang="ko-KR" dirty="0" err="1"/>
              <a:t>Editplus</a:t>
            </a:r>
            <a:r>
              <a:rPr lang="en-US" altLang="ko-KR" dirty="0"/>
              <a:t> </a:t>
            </a:r>
            <a:r>
              <a:rPr lang="ko-KR" altLang="en-US" dirty="0"/>
              <a:t>보다 막강한 기능들이 내장</a:t>
            </a:r>
            <a:endParaRPr lang="en-US" altLang="ko-KR" dirty="0"/>
          </a:p>
          <a:p>
            <a:pPr lvl="1"/>
            <a:r>
              <a:rPr lang="ko-KR" altLang="en-US" dirty="0"/>
              <a:t>다음 예제를 통해 </a:t>
            </a:r>
            <a:r>
              <a:rPr lang="en-US" altLang="ko-KR" dirty="0"/>
              <a:t>Notepad++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167107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D10107-EA2E-4319-AFD8-D65908C90211}"/>
              </a:ext>
            </a:extLst>
          </p:cNvPr>
          <p:cNvGrpSpPr/>
          <p:nvPr/>
        </p:nvGrpSpPr>
        <p:grpSpPr>
          <a:xfrm>
            <a:off x="179512" y="476672"/>
            <a:ext cx="8784976" cy="5319995"/>
            <a:chOff x="179512" y="476672"/>
            <a:chExt cx="8784976" cy="53199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6A8832A-8644-42F7-8F37-0DD96711D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476672"/>
              <a:ext cx="8784976" cy="129401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A0CFE90-89F7-4E15-A330-9C9E1A3A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1916833"/>
              <a:ext cx="6840760" cy="3879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828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B96A56-3AB8-4838-BFED-B9503ED9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87" y="559126"/>
            <a:ext cx="8381978" cy="30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88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241D17-EF53-47B1-AF4B-C807B6453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21" y="559126"/>
            <a:ext cx="8314827" cy="37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88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16F169-B17B-4021-8479-EAD24EAA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7" y="591933"/>
            <a:ext cx="8502388" cy="376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01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F0E9D4-CFE2-40E1-8370-6B333A2D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7" y="591933"/>
            <a:ext cx="8502389" cy="42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3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BE651C-BA93-40D8-A343-F703159F2B78}"/>
              </a:ext>
            </a:extLst>
          </p:cNvPr>
          <p:cNvGrpSpPr/>
          <p:nvPr/>
        </p:nvGrpSpPr>
        <p:grpSpPr>
          <a:xfrm>
            <a:off x="356187" y="620688"/>
            <a:ext cx="7356950" cy="5058131"/>
            <a:chOff x="356187" y="620688"/>
            <a:chExt cx="7356950" cy="50581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F386C2-1387-492D-8FC8-FA0B6ECD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187" y="620688"/>
              <a:ext cx="6448061" cy="3836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39D67D-DC42-4A4D-92A9-08BF56273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757" y="1196752"/>
              <a:ext cx="7342380" cy="4482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201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13ABC6-A8A6-45FD-8A34-C6504383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87" y="620688"/>
            <a:ext cx="8176254" cy="51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60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5250D6F-7ED4-41E4-BDDD-FC41FC30F010}"/>
              </a:ext>
            </a:extLst>
          </p:cNvPr>
          <p:cNvGrpSpPr/>
          <p:nvPr/>
        </p:nvGrpSpPr>
        <p:grpSpPr>
          <a:xfrm>
            <a:off x="365450" y="620688"/>
            <a:ext cx="8599038" cy="5757884"/>
            <a:chOff x="365450" y="620688"/>
            <a:chExt cx="8599038" cy="5757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80B7024-5B31-456F-9E66-C938287AC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450" y="620688"/>
              <a:ext cx="8599038" cy="83066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47A312-CC99-4E28-8A50-AD64109DD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551" y="1579813"/>
              <a:ext cx="7777048" cy="4798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61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언어 종류와 구동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536105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웹 언어 종류</a:t>
            </a:r>
            <a:endParaRPr lang="en-US" altLang="ko-KR" dirty="0">
              <a:solidFill>
                <a:srgbClr val="FF3399"/>
              </a:solidFill>
            </a:endParaRPr>
          </a:p>
          <a:p>
            <a:endParaRPr lang="en-US" altLang="ko-KR" sz="1000" dirty="0"/>
          </a:p>
          <a:p>
            <a:pPr lvl="1"/>
            <a:r>
              <a:rPr lang="en-US" altLang="ko-KR" b="1" dirty="0"/>
              <a:t>PHP(Hypertext Preprocessor)</a:t>
            </a:r>
          </a:p>
          <a:p>
            <a:pPr lvl="2"/>
            <a:r>
              <a:rPr lang="ko-KR" altLang="en-US" dirty="0"/>
              <a:t>많은 함수를 기본적으로 제공하여 배우기가 쉽고 응용하기 편리</a:t>
            </a:r>
            <a:endParaRPr lang="en-US" altLang="ko-KR" dirty="0"/>
          </a:p>
          <a:p>
            <a:pPr lvl="2"/>
            <a:r>
              <a:rPr lang="en-US" altLang="ko-KR" dirty="0"/>
              <a:t>Windows</a:t>
            </a:r>
            <a:r>
              <a:rPr lang="ko-KR" altLang="en-US" dirty="0"/>
              <a:t> 운영체제 뿐만 아니라 리눅스</a:t>
            </a:r>
            <a:r>
              <a:rPr lang="en-US" altLang="ko-KR" dirty="0"/>
              <a:t>, </a:t>
            </a:r>
            <a:r>
              <a:rPr lang="ko-KR" altLang="en-US" dirty="0"/>
              <a:t>유닉스 계열에서도 사용</a:t>
            </a:r>
            <a:endParaRPr lang="en-US" altLang="ko-KR" dirty="0"/>
          </a:p>
          <a:p>
            <a:pPr lvl="2"/>
            <a:r>
              <a:rPr lang="ko-KR" altLang="en-US" dirty="0"/>
              <a:t>웹 서버의 운영체제가 바뀌더라도 소스 코드는 그대로 사용 가능</a:t>
            </a:r>
            <a:endParaRPr lang="en-US" altLang="ko-KR" dirty="0"/>
          </a:p>
          <a:p>
            <a:pPr lvl="2"/>
            <a:r>
              <a:rPr lang="en-US" altLang="ko-KR" dirty="0"/>
              <a:t>MySQL, MariaDB, Oracle, Informix </a:t>
            </a:r>
            <a:r>
              <a:rPr lang="ko-KR" altLang="en-US" dirty="0"/>
              <a:t>등 다양한 </a:t>
            </a:r>
            <a:r>
              <a:rPr lang="en-US" altLang="ko-KR" dirty="0"/>
              <a:t>DBMS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JSP(Java Server Pages)</a:t>
            </a:r>
          </a:p>
          <a:p>
            <a:pPr lvl="2"/>
            <a:r>
              <a:rPr lang="en-US" altLang="ko-KR" dirty="0"/>
              <a:t>Java</a:t>
            </a:r>
            <a:r>
              <a:rPr lang="ko-KR" altLang="en-US" dirty="0"/>
              <a:t>를 기반으로 웹 환경에서 사용할 수 있도록 개발된 웹 언어</a:t>
            </a:r>
            <a:endParaRPr lang="en-US" altLang="ko-KR" dirty="0"/>
          </a:p>
          <a:p>
            <a:pPr lvl="2"/>
            <a:r>
              <a:rPr lang="ko-KR" altLang="en-US" dirty="0"/>
              <a:t>은행이나 대형 쇼핑몰</a:t>
            </a:r>
            <a:r>
              <a:rPr lang="en-US" altLang="ko-KR" dirty="0"/>
              <a:t>, </a:t>
            </a:r>
            <a:r>
              <a:rPr lang="ko-KR" altLang="en-US" dirty="0"/>
              <a:t>대기업 등에서 많이 사용</a:t>
            </a:r>
            <a:endParaRPr lang="en-US" altLang="ko-KR" dirty="0"/>
          </a:p>
          <a:p>
            <a:pPr lvl="2"/>
            <a:r>
              <a:rPr lang="ko-KR" altLang="en-US" dirty="0"/>
              <a:t>운영체제에 의존하지 않는 독립된 플랫폼 지원</a:t>
            </a:r>
            <a:endParaRPr lang="en-US" altLang="ko-KR" dirty="0"/>
          </a:p>
          <a:p>
            <a:pPr lvl="2"/>
            <a:r>
              <a:rPr lang="ko-KR" altLang="en-US" dirty="0"/>
              <a:t>객체지향을 주축으로 운영</a:t>
            </a:r>
            <a:endParaRPr lang="en-US" altLang="ko-KR" dirty="0"/>
          </a:p>
          <a:p>
            <a:pPr lvl="2"/>
            <a:r>
              <a:rPr lang="en-US" altLang="ko-KR" dirty="0"/>
              <a:t>Java</a:t>
            </a:r>
            <a:r>
              <a:rPr lang="ko-KR" altLang="en-US" dirty="0"/>
              <a:t>에 대한 사전 지식이 없으면 프로그래밍 하기 어려움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70238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EF9CEA-8864-4950-861B-3721F891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50" y="652535"/>
            <a:ext cx="8527030" cy="48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EB69B4A-5F3D-4C0A-800C-21381B5C45B8}"/>
              </a:ext>
            </a:extLst>
          </p:cNvPr>
          <p:cNvGrpSpPr/>
          <p:nvPr/>
        </p:nvGrpSpPr>
        <p:grpSpPr>
          <a:xfrm>
            <a:off x="365450" y="620688"/>
            <a:ext cx="8527031" cy="5278569"/>
            <a:chOff x="365450" y="620688"/>
            <a:chExt cx="8527031" cy="52785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80A60D6-4246-407A-9F32-8CB84BA8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450" y="620688"/>
              <a:ext cx="8527031" cy="116908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1A7DAC-0759-4145-983A-3832D690A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269" y="1988840"/>
              <a:ext cx="7664131" cy="3910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117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74E0DB-89F7-45B9-A921-3DBF318993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404664"/>
            <a:ext cx="8642350" cy="936104"/>
          </a:xfrm>
        </p:spPr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환경 설정</a:t>
            </a:r>
            <a:endParaRPr lang="en-US" altLang="ko-KR" dirty="0"/>
          </a:p>
          <a:p>
            <a:endParaRPr lang="en-US" altLang="ko-KR" sz="500" dirty="0"/>
          </a:p>
          <a:p>
            <a:pPr lvl="1"/>
            <a:r>
              <a:rPr lang="en-US" altLang="ko-KR" dirty="0"/>
              <a:t>XAMPP </a:t>
            </a:r>
            <a:r>
              <a:rPr lang="ko-KR" altLang="en-US" dirty="0"/>
              <a:t>컨트롤 패널에서 환경 설정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E886C1-E856-4DC0-B415-5CEA3E45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064896" cy="501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95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64D2E7-FAE9-4CD1-BBC5-32B3BDF3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92696"/>
            <a:ext cx="7668344" cy="42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0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74E0DB-89F7-45B9-A921-3DBF318993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404664"/>
            <a:ext cx="8642350" cy="432048"/>
          </a:xfrm>
        </p:spPr>
        <p:txBody>
          <a:bodyPr/>
          <a:lstStyle/>
          <a:p>
            <a:r>
              <a:rPr lang="en-US" altLang="ko-KR" dirty="0"/>
              <a:t>Notepad++ </a:t>
            </a:r>
            <a:r>
              <a:rPr lang="ko-KR" altLang="en-US" dirty="0"/>
              <a:t>창에서 환경 설정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1F43CD-9723-4AF8-9415-D89C4406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980728"/>
            <a:ext cx="8116190" cy="56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6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CCD43E2-964D-4A9D-A81A-48080A379A85}"/>
              </a:ext>
            </a:extLst>
          </p:cNvPr>
          <p:cNvGrpSpPr/>
          <p:nvPr/>
        </p:nvGrpSpPr>
        <p:grpSpPr>
          <a:xfrm>
            <a:off x="395536" y="548680"/>
            <a:ext cx="8172400" cy="4467330"/>
            <a:chOff x="395536" y="548680"/>
            <a:chExt cx="8172400" cy="44673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320C61C-D228-4C46-B230-F8AB49602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548680"/>
              <a:ext cx="8172400" cy="8039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606407-3AA3-45E5-A370-3FB5639E6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5" y="1484784"/>
              <a:ext cx="6768752" cy="3531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509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74E0DB-89F7-45B9-A921-3DBF318993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404664"/>
            <a:ext cx="8642350" cy="432048"/>
          </a:xfrm>
        </p:spPr>
        <p:txBody>
          <a:bodyPr/>
          <a:lstStyle/>
          <a:p>
            <a:r>
              <a:rPr lang="ko-KR" altLang="en-US" dirty="0" err="1"/>
              <a:t>타임존</a:t>
            </a:r>
            <a:r>
              <a:rPr lang="ko-KR" altLang="en-US" dirty="0"/>
              <a:t>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C80831-8943-4524-A8A7-148A73025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69842"/>
            <a:ext cx="8316416" cy="563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50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B73066-3434-4132-94FB-B7CDCF9F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76672"/>
            <a:ext cx="8424936" cy="8534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182537-9B99-4066-8125-E8954EC8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7524328" cy="46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82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74E0DB-89F7-45B9-A921-3DBF318993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404664"/>
            <a:ext cx="8642350" cy="1008112"/>
          </a:xfrm>
        </p:spPr>
        <p:txBody>
          <a:bodyPr/>
          <a:lstStyle/>
          <a:p>
            <a:r>
              <a:rPr lang="ko-KR" altLang="en-US" dirty="0"/>
              <a:t>업로드 설정</a:t>
            </a:r>
            <a:endParaRPr lang="en-US" altLang="ko-KR" dirty="0"/>
          </a:p>
          <a:p>
            <a:pPr lvl="1"/>
            <a:r>
              <a:rPr lang="en-US" altLang="ko-KR" dirty="0"/>
              <a:t>php.ini </a:t>
            </a:r>
            <a:r>
              <a:rPr lang="ko-KR" altLang="en-US" dirty="0"/>
              <a:t>변경 설정 후 </a:t>
            </a:r>
            <a:r>
              <a:rPr lang="en-US" altLang="ko-KR" dirty="0"/>
              <a:t>Apache </a:t>
            </a:r>
            <a:r>
              <a:rPr lang="ko-KR" altLang="en-US" dirty="0"/>
              <a:t>웹 서버를 재시작해야 적용됨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B12530-E676-4FDE-81F3-9CF5C9D4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8760"/>
            <a:ext cx="759870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7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32B5C8-EAF4-4ABC-B436-1941B46BC5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72208"/>
          </a:xfrm>
        </p:spPr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패키지에서 </a:t>
            </a:r>
            <a:r>
              <a:rPr lang="en-US" altLang="ko-KR" dirty="0"/>
              <a:t>MySQL </a:t>
            </a:r>
            <a:r>
              <a:rPr lang="ko-KR" altLang="en-US" dirty="0"/>
              <a:t>환경변수 설정</a:t>
            </a:r>
            <a:endParaRPr lang="en-US" altLang="ko-KR" dirty="0"/>
          </a:p>
          <a:p>
            <a:pPr lvl="1"/>
            <a:r>
              <a:rPr lang="ko-KR" altLang="en-US" dirty="0"/>
              <a:t>환경설정 파일 경로 </a:t>
            </a:r>
            <a:r>
              <a:rPr lang="en-US" altLang="ko-KR" dirty="0">
                <a:sym typeface="Wingdings" panose="05000000000000000000" pitchFamily="2" charset="2"/>
              </a:rPr>
              <a:t> d:\xampp\mysql\bin\my.ini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노트패드 창에서 </a:t>
            </a:r>
            <a:r>
              <a:rPr lang="en-US" altLang="ko-KR" dirty="0" err="1">
                <a:sym typeface="Wingdings" panose="05000000000000000000" pitchFamily="2" charset="2"/>
              </a:rPr>
              <a:t>mysqld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단어 검색 후 해당 코드 라인으로 이동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여기서는 환경변수에 대해 수정하지 않고 기존 설정된 상태를 그대로 두고 환경 설정 상태만 확인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C2A5A8-9843-45FC-B782-68E0D9C7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04559"/>
            <a:ext cx="6984776" cy="42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0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282B7C-00D8-4AE2-BA2D-5AB5B2AEDE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512168"/>
          </a:xfrm>
        </p:spPr>
        <p:txBody>
          <a:bodyPr/>
          <a:lstStyle/>
          <a:p>
            <a:pPr lvl="1"/>
            <a:r>
              <a:rPr lang="en-US" altLang="ko-KR" b="1" dirty="0"/>
              <a:t>ASP(Active Server Pages)</a:t>
            </a:r>
          </a:p>
          <a:p>
            <a:pPr lvl="2"/>
            <a:r>
              <a:rPr lang="ko-KR" altLang="en-US" dirty="0"/>
              <a:t>주로 </a:t>
            </a:r>
            <a:r>
              <a:rPr lang="en-US" altLang="ko-KR" dirty="0"/>
              <a:t>Windows </a:t>
            </a:r>
            <a:r>
              <a:rPr lang="ko-KR" altLang="en-US" dirty="0"/>
              <a:t>운영체제에서 많이 사용</a:t>
            </a:r>
            <a:endParaRPr lang="en-US" altLang="ko-KR" dirty="0"/>
          </a:p>
          <a:p>
            <a:pPr lvl="2"/>
            <a:r>
              <a:rPr lang="en-US" altLang="ko-KR" dirty="0"/>
              <a:t>Windows </a:t>
            </a:r>
            <a:r>
              <a:rPr lang="ko-KR" altLang="en-US" dirty="0"/>
              <a:t>운영체제에서 </a:t>
            </a:r>
            <a:r>
              <a:rPr lang="en-US" altLang="ko-KR" dirty="0"/>
              <a:t>IIS(Internet Information Server) </a:t>
            </a:r>
            <a:r>
              <a:rPr lang="ko-KR" altLang="en-US" dirty="0"/>
              <a:t>웹 서버 설정</a:t>
            </a:r>
            <a:endParaRPr lang="en-US" altLang="ko-KR" dirty="0"/>
          </a:p>
          <a:p>
            <a:pPr lvl="2"/>
            <a:r>
              <a:rPr lang="ko-KR" altLang="en-US" dirty="0"/>
              <a:t>서버의 운영체제가 리눅스 또는 유닉스 운영체제에서는 사용하지 못함</a:t>
            </a: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F68503E-DE92-4B35-83D9-64D619DF4F0C}"/>
              </a:ext>
            </a:extLst>
          </p:cNvPr>
          <p:cNvSpPr txBox="1">
            <a:spLocks/>
          </p:cNvSpPr>
          <p:nvPr/>
        </p:nvSpPr>
        <p:spPr>
          <a:xfrm>
            <a:off x="250825" y="2420888"/>
            <a:ext cx="8642350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PHP</a:t>
            </a:r>
            <a:r>
              <a:rPr lang="ko-KR" altLang="en-US" dirty="0"/>
              <a:t>를 선택한 이유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/>
              <a:t>ASP</a:t>
            </a:r>
            <a:r>
              <a:rPr lang="ko-KR" altLang="en-US" dirty="0"/>
              <a:t>는 </a:t>
            </a:r>
            <a:r>
              <a:rPr lang="en-US" altLang="ko-KR" dirty="0"/>
              <a:t>Windows </a:t>
            </a:r>
            <a:r>
              <a:rPr lang="ko-KR" altLang="en-US" dirty="0"/>
              <a:t>운영체제에서만 사용 가능한 제한된 환경</a:t>
            </a:r>
            <a:endParaRPr lang="en-US" altLang="ko-KR" dirty="0"/>
          </a:p>
          <a:p>
            <a:pPr lvl="1"/>
            <a:r>
              <a:rPr lang="en-US" altLang="ko-KR" dirty="0"/>
              <a:t>JSP</a:t>
            </a:r>
            <a:r>
              <a:rPr lang="ko-KR" altLang="en-US" dirty="0"/>
              <a:t>는 객체지향에 대한 충분한 이해와 응용에 대한 선행학습 필요</a:t>
            </a:r>
            <a:endParaRPr lang="en-US" altLang="ko-KR" dirty="0"/>
          </a:p>
          <a:p>
            <a:pPr lvl="1"/>
            <a:r>
              <a:rPr lang="en-US" altLang="ko-KR" dirty="0"/>
              <a:t>PHP</a:t>
            </a:r>
            <a:r>
              <a:rPr lang="ko-KR" altLang="en-US" dirty="0"/>
              <a:t>는 다양한 함수를 제공해 주므로 초보자도 쉽게 배울 수 있음</a:t>
            </a:r>
          </a:p>
        </p:txBody>
      </p:sp>
    </p:spTree>
    <p:extLst>
      <p:ext uri="{BB962C8B-B14F-4D97-AF65-F5344CB8AC3E}">
        <p14:creationId xmlns:p14="http://schemas.microsoft.com/office/powerpoint/2010/main" val="3179897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9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4C6E44-DA81-43C8-B97C-FEB9EFF05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160240"/>
          </a:xfrm>
        </p:spPr>
        <p:txBody>
          <a:bodyPr>
            <a:normAutofit/>
          </a:bodyPr>
          <a:lstStyle/>
          <a:p>
            <a:r>
              <a:rPr lang="ko-KR" altLang="en-US" dirty="0"/>
              <a:t>웹 언어 구동 방식</a:t>
            </a:r>
            <a:endParaRPr lang="en-US" altLang="ko-KR" dirty="0"/>
          </a:p>
          <a:p>
            <a:endParaRPr lang="en-US" altLang="ko-KR" sz="1100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은 클라이언트 측에서 실행되고 결과화면을 나타내지만 </a:t>
            </a:r>
            <a:r>
              <a:rPr lang="en-US" altLang="ko-KR" dirty="0"/>
              <a:t>PHP</a:t>
            </a:r>
            <a:r>
              <a:rPr lang="ko-KR" altLang="en-US" dirty="0"/>
              <a:t>는 웹 서버가 반드시 구축되어 있어야만 결과화면을 볼 수 있음</a:t>
            </a:r>
            <a:endParaRPr lang="en-US" altLang="ko-KR" dirty="0"/>
          </a:p>
          <a:p>
            <a:pPr lvl="1"/>
            <a:r>
              <a:rPr lang="ko-KR" altLang="en-US" dirty="0"/>
              <a:t>그 이유는 서버 측에서 명령을 해석하고 클라이언트 측에서 수행된 결과를 보내주는 과정으로 전개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0DE427-E38B-40A0-9A64-B9580C17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852936"/>
            <a:ext cx="7848872" cy="30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66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B2ADF-9817-40B1-B065-922FD54D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PHP </a:t>
            </a:r>
            <a:r>
              <a:rPr lang="ko-KR" altLang="en-US" dirty="0"/>
              <a:t>프로그래밍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A48A7-D93B-4773-A2AC-FF2A930323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APM </a:t>
            </a:r>
            <a:r>
              <a:rPr lang="ko-KR" altLang="en-US" dirty="0"/>
              <a:t>패키지의 구성요소</a:t>
            </a:r>
            <a:endParaRPr lang="en-US" altLang="ko-KR" dirty="0"/>
          </a:p>
          <a:p>
            <a:pPr lvl="1"/>
            <a:r>
              <a:rPr lang="ko-KR" altLang="en-US" dirty="0"/>
              <a:t>웹 서버 </a:t>
            </a:r>
            <a:r>
              <a:rPr lang="en-US" altLang="ko-KR" dirty="0"/>
              <a:t>: Apache</a:t>
            </a:r>
          </a:p>
          <a:p>
            <a:pPr lvl="1"/>
            <a:r>
              <a:rPr lang="ko-KR" altLang="en-US" dirty="0"/>
              <a:t>데이터 베이스 </a:t>
            </a:r>
            <a:r>
              <a:rPr lang="en-US" altLang="ko-KR" dirty="0"/>
              <a:t>: MariaDB</a:t>
            </a:r>
          </a:p>
          <a:p>
            <a:pPr lvl="1"/>
            <a:r>
              <a:rPr lang="ko-KR" altLang="en-US" dirty="0"/>
              <a:t>웹 언어 </a:t>
            </a:r>
            <a:r>
              <a:rPr lang="en-US" altLang="ko-KR" dirty="0"/>
              <a:t>: PHP 7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XAMPP </a:t>
            </a:r>
            <a:r>
              <a:rPr lang="ko-KR" altLang="en-US" dirty="0"/>
              <a:t>오픈 소스 패키지 다운로드</a:t>
            </a:r>
            <a:endParaRPr lang="en-US" altLang="ko-KR" dirty="0"/>
          </a:p>
          <a:p>
            <a:pPr lvl="1"/>
            <a:r>
              <a:rPr lang="en-US" altLang="ko-KR" dirty="0"/>
              <a:t>XAMPP</a:t>
            </a:r>
            <a:r>
              <a:rPr lang="ko-KR" altLang="en-US" dirty="0"/>
              <a:t>는 </a:t>
            </a:r>
            <a:r>
              <a:rPr lang="en-US" altLang="ko-KR" dirty="0"/>
              <a:t>Apache, PHP</a:t>
            </a:r>
            <a:r>
              <a:rPr lang="ko-KR" altLang="en-US" dirty="0"/>
              <a:t> </a:t>
            </a:r>
            <a:r>
              <a:rPr lang="en-US" altLang="ko-KR" dirty="0"/>
              <a:t>7,</a:t>
            </a:r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패키지 형태로 무료 제공</a:t>
            </a:r>
            <a:endParaRPr lang="en-US" altLang="ko-KR" dirty="0"/>
          </a:p>
          <a:p>
            <a:pPr lvl="1"/>
            <a:r>
              <a:rPr lang="en-US" altLang="ko-KR" dirty="0"/>
              <a:t>Windows, </a:t>
            </a:r>
            <a:r>
              <a:rPr lang="ko-KR" altLang="en-US" dirty="0"/>
              <a:t>리눅스</a:t>
            </a:r>
            <a:r>
              <a:rPr lang="en-US" altLang="ko-KR" dirty="0"/>
              <a:t>, </a:t>
            </a:r>
            <a:r>
              <a:rPr lang="ko-KR" altLang="en-US" dirty="0"/>
              <a:t>유닉스</a:t>
            </a:r>
            <a:r>
              <a:rPr lang="en-US" altLang="ko-KR" dirty="0"/>
              <a:t>, </a:t>
            </a:r>
            <a:r>
              <a:rPr lang="ko-KR" altLang="en-US" dirty="0"/>
              <a:t>맥 </a:t>
            </a:r>
            <a:r>
              <a:rPr lang="en-US" altLang="ko-KR" dirty="0"/>
              <a:t>OS</a:t>
            </a:r>
            <a:r>
              <a:rPr lang="ko-KR" altLang="en-US" dirty="0"/>
              <a:t>에서 사용 가능</a:t>
            </a:r>
            <a:endParaRPr lang="en-US" altLang="ko-KR" dirty="0"/>
          </a:p>
          <a:p>
            <a:pPr lvl="1"/>
            <a:r>
              <a:rPr lang="en-US" altLang="ko-KR" dirty="0"/>
              <a:t>XAMPP </a:t>
            </a:r>
            <a:r>
              <a:rPr lang="ko-KR" altLang="en-US" dirty="0"/>
              <a:t>패키지는 설치와 사용방법이 매우 간단하고 쉬움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https://www.apachefriends.org/index.html</a:t>
            </a:r>
            <a:r>
              <a:rPr lang="en-US" altLang="ko-KR" dirty="0"/>
              <a:t> </a:t>
            </a:r>
            <a:r>
              <a:rPr lang="ko-KR" altLang="en-US" dirty="0"/>
              <a:t>사이트에서 </a:t>
            </a:r>
            <a:r>
              <a:rPr lang="en-US" altLang="ko-KR" dirty="0"/>
              <a:t>Windows</a:t>
            </a:r>
            <a:r>
              <a:rPr lang="ko-KR" altLang="en-US" dirty="0"/>
              <a:t>운영체제용 패키지 다운로드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B3AD9F3F-36FF-4F1E-9896-257B1CD407D4}"/>
              </a:ext>
            </a:extLst>
          </p:cNvPr>
          <p:cNvSpPr txBox="1">
            <a:spLocks/>
          </p:cNvSpPr>
          <p:nvPr/>
        </p:nvSpPr>
        <p:spPr>
          <a:xfrm>
            <a:off x="235191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02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98139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EAFEAF-CE26-4D7C-B20E-5F05AADF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72808"/>
            <a:ext cx="8784976" cy="54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8F67C23-8AD2-4EBF-91BA-CB9F162A8153}"/>
              </a:ext>
            </a:extLst>
          </p:cNvPr>
          <p:cNvGrpSpPr/>
          <p:nvPr/>
        </p:nvGrpSpPr>
        <p:grpSpPr>
          <a:xfrm>
            <a:off x="323528" y="548680"/>
            <a:ext cx="7350022" cy="4280671"/>
            <a:chOff x="323528" y="548680"/>
            <a:chExt cx="7350022" cy="42806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0BE8580-50DB-42E6-926A-0A211CB00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548680"/>
              <a:ext cx="7350022" cy="38200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7CB6B9A-0FCD-420A-9B4B-CB003B691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052735"/>
              <a:ext cx="5904656" cy="3776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052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4C6E44-DA81-43C8-B97C-FEB9EFF05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332656"/>
            <a:ext cx="8642350" cy="432048"/>
          </a:xfrm>
        </p:spPr>
        <p:txBody>
          <a:bodyPr>
            <a:normAutofit/>
          </a:bodyPr>
          <a:lstStyle/>
          <a:p>
            <a:r>
              <a:rPr lang="en-US" altLang="ko-KR" dirty="0"/>
              <a:t>XAMPP </a:t>
            </a:r>
            <a:r>
              <a:rPr lang="ko-KR" altLang="en-US" dirty="0"/>
              <a:t>패키지 설치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E0AE23-B7B2-443B-9843-77AF910B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8784976" cy="55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17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457</Words>
  <Application>Microsoft Office PowerPoint</Application>
  <PresentationFormat>화면 슬라이드 쇼(4:3)</PresentationFormat>
  <Paragraphs>73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굴림</vt:lpstr>
      <vt:lpstr>맑은 고딕</vt:lpstr>
      <vt:lpstr>Arial</vt:lpstr>
      <vt:lpstr>Wingdings</vt:lpstr>
      <vt:lpstr>Office 테마</vt:lpstr>
      <vt:lpstr>2_Office 테마</vt:lpstr>
      <vt:lpstr>1_Office 테마</vt:lpstr>
      <vt:lpstr>PowerPoint 프레젠테이션</vt:lpstr>
      <vt:lpstr>PowerPoint 프레젠테이션</vt:lpstr>
      <vt:lpstr>웹 언어 종류와 구동 방식</vt:lpstr>
      <vt:lpstr>PowerPoint 프레젠테이션</vt:lpstr>
      <vt:lpstr>PowerPoint 프레젠테이션</vt:lpstr>
      <vt:lpstr>PHP 프로그래밍 환경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 서버 구동과 DB 접속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SHIN YOON HWAN</cp:lastModifiedBy>
  <cp:revision>178</cp:revision>
  <cp:lastPrinted>2019-12-23T00:36:41Z</cp:lastPrinted>
  <dcterms:created xsi:type="dcterms:W3CDTF">2019-02-13T15:37:28Z</dcterms:created>
  <dcterms:modified xsi:type="dcterms:W3CDTF">2020-03-12T01:08:05Z</dcterms:modified>
</cp:coreProperties>
</file>